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1" r:id="rId22"/>
    <p:sldId id="278" r:id="rId23"/>
    <p:sldId id="279" r:id="rId24"/>
    <p:sldId id="280" r:id="rId25"/>
    <p:sldId id="277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71DB0-ADBD-4541-A685-46CB95F22A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2797" y="1333952"/>
            <a:ext cx="8825298" cy="242146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ОБРАДА НАСТАВНЕ ТЕМЕ „ГЕОГРАФИЈА ЛОКАЛНЕ СРЕДИНЕ“ КРОЗ ДРУШТВЕНУ ИГРУ И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АЛМАНАХ ЗАВИЧАЈА</a:t>
            </a:r>
            <a:endParaRPr lang="sr-Latn-R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074315-9DBA-4734-BE9C-35F6F51317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94273" y="5158089"/>
            <a:ext cx="7197726" cy="1405467"/>
          </a:xfrm>
        </p:spPr>
        <p:txBody>
          <a:bodyPr/>
          <a:lstStyle/>
          <a:p>
            <a:r>
              <a:rPr lang="sr-Cyrl-R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Мирослав Грујић </a:t>
            </a:r>
          </a:p>
          <a:p>
            <a:r>
              <a:rPr lang="sr-Cyrl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музеј Јована цвијића, </a:t>
            </a:r>
          </a:p>
          <a:p>
            <a:r>
              <a:rPr lang="sr-Cyrl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београд, 25.10.2025.</a:t>
            </a:r>
            <a:endParaRPr lang="sr-Latn-R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07504F-01E5-463A-852C-BC5A46041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040" y="5226396"/>
            <a:ext cx="1487822" cy="13371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6431C2-2DB0-4C77-938B-2BE2D15159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0722" y="5158087"/>
            <a:ext cx="1521351" cy="1405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3D10A6-DE2C-4563-8AE1-70F919C041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0138" y="5201080"/>
            <a:ext cx="1398587" cy="138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2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B48344-E092-4D9D-8A14-B0B2BC4CCA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9463" y="0"/>
            <a:ext cx="9813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1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FE43-37C9-446E-8BC4-3981DE27A4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3995" y="-8612"/>
            <a:ext cx="9724009" cy="6875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1EB561-F2CB-4873-BC97-AF5C407EB4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380018" y="3134318"/>
            <a:ext cx="6391925" cy="78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68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A57A5F-8DE1-43F2-B864-7DE58C1E8D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2690" y="1"/>
            <a:ext cx="6219310" cy="43678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ADFD90-24A4-4A2F-907E-C596EB047F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65105"/>
            <a:ext cx="5972690" cy="4092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2F9383-BFFF-4BA6-A68E-B367BAFEA1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23" y="1233996"/>
            <a:ext cx="5973346" cy="59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51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7E12B1-A472-4934-B7E5-25E020103A23}"/>
              </a:ext>
            </a:extLst>
          </p:cNvPr>
          <p:cNvSpPr txBox="1"/>
          <p:nvPr/>
        </p:nvSpPr>
        <p:spPr>
          <a:xfrm>
            <a:off x="1040167" y="2441359"/>
            <a:ext cx="99341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Монографија личи на уџбеник...али то није...</a:t>
            </a:r>
          </a:p>
          <a:p>
            <a:pPr algn="ctr"/>
            <a:endParaRPr lang="sr-Cyrl-R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sr-Cyrl-R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Шта сад???</a:t>
            </a:r>
            <a:endParaRPr lang="sr-Latn-R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6236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14BFF7-FEF9-4DB4-BB27-A4A86BAD166F}"/>
              </a:ext>
            </a:extLst>
          </p:cNvPr>
          <p:cNvSpPr txBox="1"/>
          <p:nvPr/>
        </p:nvSpPr>
        <p:spPr>
          <a:xfrm>
            <a:off x="727969" y="426127"/>
            <a:ext cx="10342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Друштвена игра „Моја Кикинда – откријмо где живимо“</a:t>
            </a:r>
            <a:endParaRPr lang="sr-Latn-R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EAD67D-F51C-457D-8D5C-3FB78895A4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9465" y="1012575"/>
            <a:ext cx="5871100" cy="58575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006822-ED14-4CEC-86FB-1660B8BAAE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435" y="1010902"/>
            <a:ext cx="4394447" cy="585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4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F665D7-4A90-4E15-A7E4-DB852C95D1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0423865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2F9A30-70A3-487D-AF6E-19C5B4805C2C}"/>
              </a:ext>
            </a:extLst>
          </p:cNvPr>
          <p:cNvSpPr txBox="1"/>
          <p:nvPr/>
        </p:nvSpPr>
        <p:spPr>
          <a:xfrm>
            <a:off x="10253969" y="1420428"/>
            <a:ext cx="1938031" cy="3852908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sr-Cyrl-R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Овако је почело</a:t>
            </a:r>
            <a:endParaRPr lang="sr-Latn-R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7BBB8C-8426-4B4A-8C2A-2CD6A6764A1B}"/>
              </a:ext>
            </a:extLst>
          </p:cNvPr>
          <p:cNvSpPr txBox="1"/>
          <p:nvPr/>
        </p:nvSpPr>
        <p:spPr>
          <a:xfrm>
            <a:off x="10423864" y="5417879"/>
            <a:ext cx="1606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2015.</a:t>
            </a:r>
            <a:endParaRPr lang="sr-Latn-R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2583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C4CA96-A5C0-4659-B06B-E172ED316C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243" y="0"/>
            <a:ext cx="6634422" cy="37318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0172C5-46A2-4A25-9385-CB9A667BD7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07996"/>
            <a:ext cx="4900475" cy="35500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25BBD4-1E47-4701-8B9F-AAFDA0D8DB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7042" y="3307997"/>
            <a:ext cx="5194958" cy="35500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433D6A-3DFC-437E-BF09-8BB1677CDCAC}"/>
              </a:ext>
            </a:extLst>
          </p:cNvPr>
          <p:cNvSpPr txBox="1"/>
          <p:nvPr/>
        </p:nvSpPr>
        <p:spPr>
          <a:xfrm>
            <a:off x="212908" y="1004750"/>
            <a:ext cx="26189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игре прерасло је у</a:t>
            </a:r>
            <a:endParaRPr lang="sr-Latn-R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38044C-1BC6-4229-A78E-318B282DCE3B}"/>
              </a:ext>
            </a:extLst>
          </p:cNvPr>
          <p:cNvSpPr txBox="1"/>
          <p:nvPr/>
        </p:nvSpPr>
        <p:spPr>
          <a:xfrm>
            <a:off x="9594521" y="881639"/>
            <a:ext cx="23845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квиз</a:t>
            </a:r>
            <a:endParaRPr lang="sr-Latn-R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064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729790-E292-4E7B-8175-6E5FB3FC96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303146" cy="32689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B21FA5-A7F5-485B-8D2A-7DE919C24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3146" y="2168896"/>
            <a:ext cx="5888854" cy="46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22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B7DFD3-A6B1-412F-97A9-652AE69A4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13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0B5024-2C7B-4ECE-A2BA-1DE923CC2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C01075-08DD-4544-B999-7816FF6DD380}"/>
              </a:ext>
            </a:extLst>
          </p:cNvPr>
          <p:cNvSpPr txBox="1"/>
          <p:nvPr/>
        </p:nvSpPr>
        <p:spPr>
          <a:xfrm>
            <a:off x="443883" y="417250"/>
            <a:ext cx="37552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3</a:t>
            </a:r>
          </a:p>
          <a:p>
            <a:pPr algn="ctr"/>
            <a:r>
              <a:rPr lang="sr-Cyrl-R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асоцијације</a:t>
            </a:r>
            <a:endParaRPr lang="sr-Latn-RS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9356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26C5AD-DD77-4A38-A31F-A19AD8643A47}"/>
              </a:ext>
            </a:extLst>
          </p:cNvPr>
          <p:cNvSpPr txBox="1"/>
          <p:nvPr/>
        </p:nvSpPr>
        <p:spPr>
          <a:xfrm>
            <a:off x="1367161" y="891775"/>
            <a:ext cx="8043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 појмом локалне средине ученици се сусрећу већ у првом циклусу основног образовања кроз наставне предмете „Свет око нас“ и „Природа и друштво“. </a:t>
            </a:r>
            <a:endParaRPr lang="sr-Latn-R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5B9B12-564A-456C-9086-895396AF51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19804">
            <a:off x="555718" y="2430813"/>
            <a:ext cx="2099103" cy="2819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14F781-D403-4BFD-8D62-005CF92AB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25274">
            <a:off x="3712341" y="3403607"/>
            <a:ext cx="2013473" cy="27245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9A5EFD-80CD-4D1A-9B81-97812320E6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07121">
            <a:off x="9577282" y="2450866"/>
            <a:ext cx="2008998" cy="27269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2D0CB5-3FAD-4517-B1AD-A479839A99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92117">
            <a:off x="6762172" y="3031307"/>
            <a:ext cx="2032429" cy="271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82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5AA092-9386-4FCF-8675-F1E5BAF82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B530C2-D218-4037-BDEF-706E2E8B2C9A}"/>
              </a:ext>
            </a:extLst>
          </p:cNvPr>
          <p:cNvSpPr txBox="1"/>
          <p:nvPr/>
        </p:nvSpPr>
        <p:spPr>
          <a:xfrm>
            <a:off x="1364202" y="6045694"/>
            <a:ext cx="9463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Тачан одговор носи 3 поена, уколико није тачан питање остаје у игри.</a:t>
            </a:r>
            <a:endParaRPr lang="sr-Latn-R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8503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916F61-4C25-4C02-A4F6-CAE02D5522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2845" y="6656"/>
            <a:ext cx="6329155" cy="6851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A49818-6E11-4741-ACAA-CBA3B9493C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8" y="1"/>
            <a:ext cx="5821586" cy="37730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20672B-A0AE-4E3A-BF32-C93CD3DC6A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74491"/>
            <a:ext cx="4625265" cy="30835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A02671F-0D12-46D3-B892-577A15438584}"/>
              </a:ext>
            </a:extLst>
          </p:cNvPr>
          <p:cNvSpPr txBox="1"/>
          <p:nvPr/>
        </p:nvSpPr>
        <p:spPr>
          <a:xfrm>
            <a:off x="4637725" y="4993080"/>
            <a:ext cx="1438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600" b="1" dirty="0"/>
              <a:t>2023.</a:t>
            </a:r>
            <a:endParaRPr lang="sr-Latn-RS" sz="3600" b="1" dirty="0"/>
          </a:p>
        </p:txBody>
      </p:sp>
    </p:spTree>
    <p:extLst>
      <p:ext uri="{BB962C8B-B14F-4D97-AF65-F5344CB8AC3E}">
        <p14:creationId xmlns:p14="http://schemas.microsoft.com/office/powerpoint/2010/main" val="1370372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A096D9-0155-424C-8542-F8CFD32638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727895" cy="6613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EBD2DC-AE87-4C96-B79E-54D52E12B0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9415" y="0"/>
            <a:ext cx="5322585" cy="661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372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FA1272-E50A-4579-8E3B-EFDC108F9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3375" y="0"/>
            <a:ext cx="346862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416113-DA8D-41CE-8127-318A36C7B3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755"/>
            <a:ext cx="6702641" cy="681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191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BDB45C-8AF6-489E-8C88-EC0C811AB7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5790669" cy="3808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E8467B-5323-4B36-A933-11A178EA17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0669" y="2424896"/>
            <a:ext cx="6401331" cy="443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3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51A74F-EA70-4A85-969C-755CDEC54F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56" y="0"/>
            <a:ext cx="12153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888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355425-855C-46D1-8432-579A08179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771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C0A8BF-CBCE-4A3D-8848-8FB3C6AB5A44}"/>
              </a:ext>
            </a:extLst>
          </p:cNvPr>
          <p:cNvSpPr txBox="1"/>
          <p:nvPr/>
        </p:nvSpPr>
        <p:spPr>
          <a:xfrm>
            <a:off x="532659" y="772836"/>
            <a:ext cx="6214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Алманах завичаја</a:t>
            </a:r>
            <a:endParaRPr lang="sr-Latn-R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080573-6C08-4ECC-A8A6-9297AA24EF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6372" y="15322"/>
            <a:ext cx="4925628" cy="68426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B5E26E-5A19-47E7-BC64-6F9572C190FF}"/>
              </a:ext>
            </a:extLst>
          </p:cNvPr>
          <p:cNvSpPr txBox="1"/>
          <p:nvPr/>
        </p:nvSpPr>
        <p:spPr>
          <a:xfrm>
            <a:off x="454979" y="1578965"/>
            <a:ext cx="6551721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Алманах завичаја представља својеврсну </a:t>
            </a:r>
            <a:r>
              <a:rPr lang="ru-RU" sz="2800" b="1" dirty="0"/>
              <a:t>вежбанку</a:t>
            </a:r>
            <a:r>
              <a:rPr lang="ru-RU" dirty="0"/>
              <a:t> и додатак уџбенику који служи за </a:t>
            </a:r>
            <a:r>
              <a:rPr lang="ru-RU" sz="2400" b="1" dirty="0"/>
              <a:t>континуирану обраду географије локалне средине</a:t>
            </a:r>
            <a:r>
              <a:rPr lang="ru-RU" dirty="0"/>
              <a:t> током целе школске године. </a:t>
            </a:r>
          </a:p>
          <a:p>
            <a:r>
              <a:rPr lang="ru-RU" dirty="0"/>
              <a:t>Алманах је конципиран тако да се у уџбенику на крају одређених наставних јединица налазе задаци везани за ту тему које ученици самостално раде, а резултате рада уносе у „Алманах завичаја“. </a:t>
            </a:r>
            <a:r>
              <a:rPr lang="ru-RU" sz="2400" b="1" dirty="0"/>
              <a:t>Пред крај наставне године </a:t>
            </a:r>
            <a:r>
              <a:rPr lang="ru-RU" dirty="0"/>
              <a:t>алманах би требало да је </a:t>
            </a:r>
            <a:r>
              <a:rPr lang="ru-RU" sz="2400" b="1" dirty="0"/>
              <a:t>у потпуности попуњен</a:t>
            </a:r>
            <a:r>
              <a:rPr lang="ru-RU" dirty="0"/>
              <a:t>. </a:t>
            </a:r>
          </a:p>
          <a:p>
            <a:endParaRPr lang="ru-RU" dirty="0"/>
          </a:p>
          <a:p>
            <a:r>
              <a:rPr lang="ru-RU" dirty="0"/>
              <a:t>Алманах када је попуњен представља приказ физичко-географских и друштвено географских карактеристика локалне средине у којој ученици живе. 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2413253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417B38-5186-4860-B424-699284EDDA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4864963" cy="6843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785F46-CF3C-40B1-A844-827510C12C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3057" y="0"/>
            <a:ext cx="4938944" cy="686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58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DA61BC-59FA-4BD5-B776-95BF9752BAAF}"/>
              </a:ext>
            </a:extLst>
          </p:cNvPr>
          <p:cNvSpPr txBox="1"/>
          <p:nvPr/>
        </p:nvSpPr>
        <p:spPr>
          <a:xfrm>
            <a:off x="2402889" y="372862"/>
            <a:ext cx="73862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4800" b="1" dirty="0"/>
              <a:t>Хвала </a:t>
            </a:r>
          </a:p>
          <a:p>
            <a:pPr algn="ctr"/>
            <a:r>
              <a:rPr lang="sr-Cyrl-RS" sz="4800" b="1" dirty="0"/>
              <a:t>на </a:t>
            </a:r>
          </a:p>
          <a:p>
            <a:pPr algn="ctr"/>
            <a:r>
              <a:rPr lang="sr-Cyrl-RS" sz="4800" b="1" dirty="0"/>
              <a:t>пажњи!</a:t>
            </a:r>
            <a:endParaRPr lang="sr-Latn-RS" sz="4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D892DC-300C-4773-9233-876D67DEEC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99533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0BB841-90B8-41ED-BAF6-E8AF37116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005" y="0"/>
            <a:ext cx="4925995" cy="68403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00A704-3BB8-4A88-A69C-A7AF8F99753A}"/>
              </a:ext>
            </a:extLst>
          </p:cNvPr>
          <p:cNvSpPr txBox="1"/>
          <p:nvPr/>
        </p:nvSpPr>
        <p:spPr>
          <a:xfrm>
            <a:off x="5097982" y="4829452"/>
            <a:ext cx="2065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Мирослав Грујић</a:t>
            </a:r>
          </a:p>
          <a:p>
            <a:pPr algn="ctr"/>
            <a:r>
              <a:rPr lang="sr-Cyrl-R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Београд, 25.10.2025.</a:t>
            </a:r>
            <a:endParaRPr lang="sr-Latn-R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E04089-95B0-4E82-8A9A-E3E368C08A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8284" y="5845115"/>
            <a:ext cx="1051298" cy="9712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0D1DF3-0324-49B0-BB30-B034D519D5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867" y="5899211"/>
            <a:ext cx="1205899" cy="9587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00E307-0AF2-4E23-9141-FBBE79FDD75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1357" y="5852768"/>
            <a:ext cx="1009642" cy="100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8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5061AD-9667-4942-B48C-4FCB074D91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44425">
            <a:off x="1052186" y="592687"/>
            <a:ext cx="3516107" cy="47714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095014-D2EF-4816-AEAD-5A21DD87164E}"/>
              </a:ext>
            </a:extLst>
          </p:cNvPr>
          <p:cNvSpPr txBox="1"/>
          <p:nvPr/>
        </p:nvSpPr>
        <p:spPr>
          <a:xfrm>
            <a:off x="5865828" y="248574"/>
            <a:ext cx="609896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 другом циклусу основног образовања географиј</a:t>
            </a:r>
            <a:r>
              <a:rPr lang="sr-Cyrl-RS" dirty="0"/>
              <a:t>а се изучава</a:t>
            </a:r>
            <a:r>
              <a:rPr lang="ru-RU" dirty="0"/>
              <a:t> од 5. до 8. разреда, </a:t>
            </a:r>
          </a:p>
          <a:p>
            <a:r>
              <a:rPr lang="ru-RU" sz="2800" b="1" dirty="0"/>
              <a:t>али је веома мало простора посвећено географији локалне средине</a:t>
            </a:r>
            <a:r>
              <a:rPr lang="ru-RU" dirty="0"/>
              <a:t>. </a:t>
            </a:r>
          </a:p>
          <a:p>
            <a:endParaRPr lang="ru-RU" dirty="0"/>
          </a:p>
          <a:p>
            <a:r>
              <a:rPr lang="ru-RU" dirty="0"/>
              <a:t>Ова </a:t>
            </a:r>
            <a:r>
              <a:rPr lang="ru-RU" sz="2800" b="1" dirty="0"/>
              <a:t>веома значајна тема </a:t>
            </a:r>
            <a:r>
              <a:rPr lang="ru-RU" dirty="0"/>
              <a:t>се обрађује на свега </a:t>
            </a:r>
            <a:r>
              <a:rPr lang="ru-RU" sz="2800" b="1" dirty="0"/>
              <a:t>2-3 часа пред сам крај осмог разреда</a:t>
            </a:r>
            <a:r>
              <a:rPr lang="ru-RU" dirty="0"/>
              <a:t>. </a:t>
            </a:r>
          </a:p>
          <a:p>
            <a:endParaRPr lang="ru-RU" dirty="0"/>
          </a:p>
          <a:p>
            <a:r>
              <a:rPr lang="ru-RU" dirty="0"/>
              <a:t>Због малог броја часова који су посвећени овој теми и чињеници да су планирани пред сам крај наставне године наши ученици </a:t>
            </a:r>
            <a:r>
              <a:rPr lang="ru-RU" sz="2800" b="1" dirty="0"/>
              <a:t>слабо познају географију средине у којој живе.</a:t>
            </a:r>
            <a:endParaRPr lang="sr-Latn-R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C8CF9E-387D-4A66-AD2D-34591D751115}"/>
              </a:ext>
            </a:extLst>
          </p:cNvPr>
          <p:cNvSpPr txBox="1"/>
          <p:nvPr/>
        </p:nvSpPr>
        <p:spPr>
          <a:xfrm>
            <a:off x="3773010" y="5166805"/>
            <a:ext cx="8191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Како би </a:t>
            </a:r>
            <a:r>
              <a:rPr lang="ru-RU" sz="2800" b="1" dirty="0"/>
              <a:t>настава</a:t>
            </a:r>
            <a:r>
              <a:rPr lang="ru-RU" dirty="0"/>
              <a:t> географије била </a:t>
            </a:r>
            <a:r>
              <a:rPr lang="ru-RU" sz="2400" b="1" dirty="0"/>
              <a:t>успешнија</a:t>
            </a:r>
            <a:r>
              <a:rPr lang="ru-RU" dirty="0"/>
              <a:t> и ученици стекли више </a:t>
            </a:r>
            <a:r>
              <a:rPr lang="ru-RU" sz="2400" b="1" dirty="0"/>
              <a:t>трајног знања </a:t>
            </a:r>
            <a:r>
              <a:rPr lang="ru-RU" dirty="0"/>
              <a:t>потребно је </a:t>
            </a:r>
            <a:r>
              <a:rPr lang="ru-RU" sz="2400" b="1" dirty="0"/>
              <a:t>активирати ученике </a:t>
            </a:r>
            <a:r>
              <a:rPr lang="ru-RU" dirty="0"/>
              <a:t>и у настави примењивати више различитих дидактичких принципа као и шири спектар дидактичке апаратуре. 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85008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4F76C8-4B73-48EB-B274-87F5191C5FFF}"/>
              </a:ext>
            </a:extLst>
          </p:cNvPr>
          <p:cNvSpPr txBox="1"/>
          <p:nvPr/>
        </p:nvSpPr>
        <p:spPr>
          <a:xfrm>
            <a:off x="1260629" y="754602"/>
            <a:ext cx="95257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Монографија „Моја Кикинда – откријмо где живимо“  и друштвена игра</a:t>
            </a:r>
            <a:endParaRPr lang="sr-Latn-R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C8E9BD-64DF-4DC0-930D-5C5FAC1748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661" y="2414727"/>
            <a:ext cx="5797118" cy="38972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62EAA7-CE68-469D-A4D7-DAF3B2B757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6210" y="2396973"/>
            <a:ext cx="5389278" cy="38972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AC089C-9A5E-4595-90AB-398EE19225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661" y="2396973"/>
            <a:ext cx="5863703" cy="389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3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E4C334-24DB-4541-8812-9BEA78FE8E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186" y="275208"/>
            <a:ext cx="5798090" cy="40482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A4FB23-EFF1-414A-9260-20149D6C46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1700" y="2627791"/>
            <a:ext cx="5893054" cy="404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68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6BFFA7-5F2C-4772-A530-EBDB8C453B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11877"/>
            <a:ext cx="6052899" cy="3946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B8BBD5-BF0B-4449-9BAB-0EB10D301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2955" y="0"/>
            <a:ext cx="6119045" cy="408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74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94C608-BD1A-4E94-A1A4-F4A214A7A1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56917" cy="41419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AEFE61-0219-4101-B252-9AC80CC22D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1277" y="2494625"/>
            <a:ext cx="6280723" cy="436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25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1D3C1E-F2BE-40CE-B656-8E8EEE7323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21" y="0"/>
            <a:ext cx="9649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565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3FF2A9-CD45-4836-B8AA-DE3722A62A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2248" y="-1"/>
            <a:ext cx="1006750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718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{306D0648-D898-47DD-BBF8-9572F6A202AA}TFb5ae2469-0bae-4978-b0e0-39dd046150ff9a115ede-a9c3cc5252b0</Template>
  <TotalTime>209</TotalTime>
  <Words>316</Words>
  <Application>Microsoft Office PowerPoint</Application>
  <PresentationFormat>Widescreen</PresentationFormat>
  <Paragraphs>35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Celestial</vt:lpstr>
      <vt:lpstr>ОБРАДА НАСТАВНЕ ТЕМЕ „ГЕОГРАФИЈА ЛОКАЛНЕ СРЕДИНЕ“ КРОЗ ДРУШТВЕНУ ИГРУ И  АЛМАНАХ ЗАВИЧАЈА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ОБРАДА НАСТАВНЕ ТЕМЕ „ГЕОГРАФИЈА ЛОКАЛНЕ СРЕДИНЕ“ КРОЗ ДРУШТВЕНУ ИГРУ И  АЛМАНАХ ЗАВИЧАЈА</dc:title>
  <dc:creator>Grujic</dc:creator>
  <cp:lastModifiedBy> Grujic</cp:lastModifiedBy>
  <cp:revision>3</cp:revision>
  <dcterms:created xsi:type="dcterms:W3CDTF">2025-10-21T13:28:28Z</dcterms:created>
  <dcterms:modified xsi:type="dcterms:W3CDTF">2025-10-24T14:31:59Z</dcterms:modified>
</cp:coreProperties>
</file>