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94" autoAdjust="0"/>
  </p:normalViewPr>
  <p:slideViewPr>
    <p:cSldViewPr>
      <p:cViewPr varScale="1">
        <p:scale>
          <a:sx n="73" d="100"/>
          <a:sy n="73" d="100"/>
        </p:scale>
        <p:origin x="-576" y="-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pPr/>
              <a:t>2/4/2026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pPr/>
              <a:t>2/4/2026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descr="Map of World"/>
          <p:cNvSpPr>
            <a:spLocks noEditPoints="1"/>
          </p:cNvSpPr>
          <p:nvPr/>
        </p:nvSpPr>
        <p:spPr bwMode="gray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2/4/2026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2/4/2026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2/4/2026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2/4/2026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2/4/2026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2/4/2026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2/4/2026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2/4/2026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2/4/2026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2/4/2026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5860" y="1772816"/>
            <a:ext cx="93610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sr-Cyrl-RS" sz="3200" b="1" dirty="0">
                <a:solidFill>
                  <a:srgbClr val="1D6295"/>
                </a:solidFill>
                <a:latin typeface="Palatino Linotype" panose="02040502050505030304" pitchFamily="18" charset="0"/>
              </a:rPr>
              <a:t>ТАКМИЧЕЊЕ УЧЕНИКА </a:t>
            </a:r>
            <a:r>
              <a:rPr lang="sr-Latn-RS" sz="3200" b="1" dirty="0" smtClean="0">
                <a:solidFill>
                  <a:srgbClr val="1D6295"/>
                </a:solidFill>
                <a:latin typeface="Palatino Linotype" panose="02040502050505030304" pitchFamily="18" charset="0"/>
              </a:rPr>
              <a:t>7</a:t>
            </a:r>
            <a:r>
              <a:rPr lang="sr-Cyrl-RS" sz="3200" b="1" dirty="0" smtClean="0">
                <a:solidFill>
                  <a:srgbClr val="1D6295"/>
                </a:solidFill>
                <a:latin typeface="Palatino Linotype" panose="02040502050505030304" pitchFamily="18" charset="0"/>
              </a:rPr>
              <a:t>. </a:t>
            </a:r>
            <a:r>
              <a:rPr lang="sr-Cyrl-RS" sz="3200" b="1" dirty="0">
                <a:solidFill>
                  <a:srgbClr val="1D6295"/>
                </a:solidFill>
                <a:latin typeface="Palatino Linotype" panose="02040502050505030304" pitchFamily="18" charset="0"/>
              </a:rPr>
              <a:t>РАЗРЕДА</a:t>
            </a:r>
            <a:r>
              <a:rPr lang="en-US" sz="3200" dirty="0">
                <a:solidFill>
                  <a:srgbClr val="000000"/>
                </a:solidFill>
                <a:latin typeface="Palatino Linotype" panose="02040502050505030304" pitchFamily="18" charset="0"/>
              </a:rPr>
              <a:t>​</a:t>
            </a:r>
            <a:endParaRPr 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sr-Cyrl-RS" sz="32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​</a:t>
            </a:r>
          </a:p>
          <a:p>
            <a:pPr algn="ctr" fontAlgn="base"/>
            <a:endParaRPr lang="sr-Cyrl-RS" sz="3200" dirty="0" smtClean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algn="ctr" fontAlgn="base"/>
            <a:endParaRPr lang="sr-Cyrl-R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sr-Cyrl-RS" sz="2400" dirty="0" smtClean="0">
                <a:solidFill>
                  <a:srgbClr val="1D6295"/>
                </a:solidFill>
                <a:latin typeface="Palatino Linotype" panose="02040502050505030304" pitchFamily="18" charset="0"/>
              </a:rPr>
              <a:t>Светлана Терзић</a:t>
            </a:r>
            <a:endParaRPr lang="sr-Cyrl-R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sr-Cyrl-RS" sz="2400" dirty="0">
                <a:solidFill>
                  <a:srgbClr val="1D6295"/>
                </a:solidFill>
                <a:latin typeface="Palatino Linotype" panose="02040502050505030304" pitchFamily="18" charset="0"/>
              </a:rPr>
              <a:t>Осма београдска </a:t>
            </a:r>
            <a:r>
              <a:rPr lang="sr-Cyrl-RS" sz="2400" dirty="0" smtClean="0">
                <a:solidFill>
                  <a:srgbClr val="1D6295"/>
                </a:solidFill>
                <a:latin typeface="Palatino Linotype" panose="02040502050505030304" pitchFamily="18" charset="0"/>
              </a:rPr>
              <a:t>гимназија</a:t>
            </a:r>
          </a:p>
          <a:p>
            <a:pPr algn="ctr" fontAlgn="base"/>
            <a:endParaRPr lang="sr-Cyrl-RS" sz="2400" b="0" i="0" dirty="0">
              <a:solidFill>
                <a:srgbClr val="1D6295"/>
              </a:solidFill>
              <a:effectLst/>
              <a:latin typeface="Palatino Linotype" panose="02040502050505030304" pitchFamily="18" charset="0"/>
            </a:endParaRPr>
          </a:p>
          <a:p>
            <a:pPr algn="ctr" fontAlgn="base"/>
            <a:r>
              <a:rPr lang="sr-Cyrl-RS" sz="2400" dirty="0" smtClean="0">
                <a:solidFill>
                  <a:srgbClr val="1D6295"/>
                </a:solidFill>
                <a:latin typeface="Palatino Linotype" panose="02040502050505030304" pitchFamily="18" charset="0"/>
              </a:rPr>
              <a:t>Војислав Деђански</a:t>
            </a:r>
          </a:p>
          <a:p>
            <a:pPr algn="ctr" fontAlgn="base"/>
            <a:r>
              <a:rPr lang="sr-Cyrl-RS" sz="2400" b="0" i="0" dirty="0" smtClean="0">
                <a:solidFill>
                  <a:srgbClr val="1D6295"/>
                </a:solidFill>
                <a:effectLst/>
                <a:latin typeface="Palatino Linotype" panose="02040502050505030304" pitchFamily="18" charset="0"/>
              </a:rPr>
              <a:t>Српско географско друштво</a:t>
            </a:r>
            <a:endParaRPr lang="sr-Latn-R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860192-5AF9-429B-A485-82C525DAC39E}"/>
              </a:ext>
            </a:extLst>
          </p:cNvPr>
          <p:cNvSpPr txBox="1"/>
          <p:nvPr/>
        </p:nvSpPr>
        <p:spPr>
          <a:xfrm>
            <a:off x="1497485" y="1962761"/>
            <a:ext cx="9193856" cy="4570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Cyrl-R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Анализирај фотографију и одговори на питања.</a:t>
            </a:r>
          </a:p>
          <a:p>
            <a:pPr algn="just"/>
            <a:endParaRPr lang="sr-Latn-RS" sz="2000" dirty="0">
              <a:solidFill>
                <a:schemeClr val="accent2">
                  <a:lumMod val="75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Изнад празне линије напиши назив планине препознатљиве по свом врху. </a:t>
            </a:r>
          </a:p>
          <a:p>
            <a:pPr algn="just"/>
            <a:endParaRPr lang="sr-Cyrl-RS" sz="2000" dirty="0">
              <a:solidFill>
                <a:schemeClr val="accent2">
                  <a:lumMod val="75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Којој </a:t>
            </a:r>
            <a:r>
              <a:rPr lang="mk-MK" sz="2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геотектонској</a:t>
            </a: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јединици припада </a:t>
            </a:r>
          </a:p>
          <a:p>
            <a:pPr algn="just"/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планина приказана на фотографији?</a:t>
            </a:r>
            <a:endParaRPr lang="sr-Latn-RS" sz="2000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Одговор: __________________________.		</a:t>
            </a: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бод)</a:t>
            </a:r>
          </a:p>
          <a:p>
            <a:pPr algn="r"/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</a:t>
            </a:r>
          </a:p>
          <a:p>
            <a:pPr algn="just"/>
            <a:r>
              <a:rPr lang="sr-Cyrl-RS" i="1" kern="100" dirty="0">
                <a:solidFill>
                  <a:srgbClr val="FF99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Исход: класификује облике рељефа на територији </a:t>
            </a:r>
            <a:r>
              <a:rPr lang="sr-Cyrl-RS" sz="2000" kern="100" dirty="0">
                <a:solidFill>
                  <a:srgbClr val="FF99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r-Cyrl-RS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 бода)</a:t>
            </a:r>
            <a:endParaRPr lang="sr-Cyrl-R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i="1" kern="100" dirty="0">
                <a:solidFill>
                  <a:srgbClr val="FF99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Србије и именује репрезентативне (основни и средњи ниво).</a:t>
            </a: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sr-Latn-RS" sz="2000" dirty="0">
              <a:solidFill>
                <a:schemeClr val="accent2">
                  <a:lumMod val="75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sr-Latn-RS" sz="1800" dirty="0">
              <a:solidFill>
                <a:schemeClr val="accent2">
                  <a:lumMod val="75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sr-Latn-RS" sz="2200" b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Picture 4" descr="Hotel Ramonda Rtanj - O Rtnju">
            <a:extLst>
              <a:ext uri="{FF2B5EF4-FFF2-40B4-BE49-F238E27FC236}">
                <a16:creationId xmlns:a16="http://schemas.microsoft.com/office/drawing/2014/main" xmlns="" id="{54BD8982-D02D-43FA-9B9E-AC1EA36B987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8960" y="3025651"/>
            <a:ext cx="3012380" cy="14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E5B6D3-2372-42E4-8307-38C5292CB19A}"/>
              </a:ext>
            </a:extLst>
          </p:cNvPr>
          <p:cNvSpPr txBox="1"/>
          <p:nvPr/>
        </p:nvSpPr>
        <p:spPr>
          <a:xfrm>
            <a:off x="1319006" y="1389409"/>
            <a:ext cx="9533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1.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148055333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81B3EB-FA83-4373-AFCE-DFFFBE214724}"/>
              </a:ext>
            </a:extLst>
          </p:cNvPr>
          <p:cNvSpPr txBox="1"/>
          <p:nvPr/>
        </p:nvSpPr>
        <p:spPr>
          <a:xfrm>
            <a:off x="1459939" y="1928424"/>
            <a:ext cx="9268948" cy="346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Cyrl-RS" sz="1600" b="1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Објасни зашто су крашка поља, у економском смислу, најзначајнији облик у крашком рељефу?</a:t>
            </a:r>
          </a:p>
          <a:p>
            <a:pPr algn="just"/>
            <a:endParaRPr lang="sr-Cyrl-RS" sz="1600" b="1" dirty="0">
              <a:solidFill>
                <a:schemeClr val="accent2">
                  <a:lumMod val="75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550" u="sng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Очекивани одговори</a:t>
            </a:r>
            <a:r>
              <a:rPr lang="ru-RU" sz="1550" b="1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Плодније земљиште: </a:t>
            </a:r>
            <a:r>
              <a:rPr lang="ru-RU" sz="155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разлику од већег дела крашких простора, где је земљиште плитко и каменито, у крашким пољима се таложе дебели наноси седимената и црвенице, што омогућава развој пољопривреде (ратарства, повртарства, сточарства). </a:t>
            </a:r>
            <a:r>
              <a:rPr lang="ru-RU" sz="1550" b="1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Равни терени: </a:t>
            </a:r>
            <a:r>
              <a:rPr lang="ru-RU" sz="155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Крашка поља су простране, равне или благо таласасте површине, што омогућава: лакшу обраду земљишта, изградњу насеља, развој саобраћаја. </a:t>
            </a:r>
            <a:r>
              <a:rPr lang="ru-RU" sz="1550" b="1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Присуство воде: </a:t>
            </a:r>
            <a:r>
              <a:rPr lang="ru-RU" sz="155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Иако су крашки терени сиромашни површинским водама, у пољима се често јављају: реке понорнице, крашка врела, сезонске поплаве које додатно обогаћују земљиште. Све то их чини погоднијим за насељавање и пољопривреду. </a:t>
            </a:r>
            <a:r>
              <a:rPr lang="ru-RU" sz="1550" b="1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Концентрација насеља и развијена инфраструктура: </a:t>
            </a:r>
            <a:r>
              <a:rPr lang="ru-RU" sz="155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Због повољних услова, управо у крашким пољима су смештена: највећа насеља, путеви и железнице, привредни објекти. Они постају привредна и демографска језгра крашких области.	</a:t>
            </a:r>
            <a:r>
              <a:rPr lang="ru-RU" sz="15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sr-Cyrl-RS" sz="16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 бодова)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1FBE9C-44FC-422A-8EAB-A6AA0B84B7D3}"/>
              </a:ext>
            </a:extLst>
          </p:cNvPr>
          <p:cNvSpPr txBox="1"/>
          <p:nvPr/>
        </p:nvSpPr>
        <p:spPr>
          <a:xfrm>
            <a:off x="1332064" y="1451702"/>
            <a:ext cx="95595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1800" b="1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2. </a:t>
            </a:r>
            <a:endParaRPr lang="sr-Latn-R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3783CB-B616-44CE-B430-24A578F47135}"/>
              </a:ext>
            </a:extLst>
          </p:cNvPr>
          <p:cNvSpPr txBox="1"/>
          <p:nvPr/>
        </p:nvSpPr>
        <p:spPr>
          <a:xfrm>
            <a:off x="1477352" y="5105748"/>
            <a:ext cx="941423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sr-Cyrl-RS" sz="1500" b="0" i="1" u="none" strike="noStrike" kern="1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Исход: класификује облике рељефа на територији </a:t>
            </a:r>
            <a:r>
              <a:rPr lang="sr-Cyrl-RS" sz="1500" i="1" kern="100" dirty="0">
                <a:solidFill>
                  <a:srgbClr val="FF99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Србије и именује репрезентативне (напредни ниво).</a:t>
            </a:r>
            <a:r>
              <a:rPr kumimoji="0" lang="sr-Cyrl-RS" sz="1500" b="0" i="1" u="none" strike="noStrike" kern="1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r-Latn-RS" sz="1500" dirty="0"/>
          </a:p>
        </p:txBody>
      </p:sp>
    </p:spTree>
    <p:extLst>
      <p:ext uri="{BB962C8B-B14F-4D97-AF65-F5344CB8AC3E}">
        <p14:creationId xmlns:p14="http://schemas.microsoft.com/office/powerpoint/2010/main" xmlns="" val="348253159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320004-A194-483D-B3FF-0846723B9863}"/>
              </a:ext>
            </a:extLst>
          </p:cNvPr>
          <p:cNvSpPr txBox="1"/>
          <p:nvPr/>
        </p:nvSpPr>
        <p:spPr>
          <a:xfrm>
            <a:off x="1490955" y="1913201"/>
            <a:ext cx="9206916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Cyrl-RS" sz="1700" b="1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Анализирај скицу и одговори на питања.</a:t>
            </a:r>
            <a:endParaRPr lang="sr-Latn-RS" sz="1700" dirty="0">
              <a:solidFill>
                <a:schemeClr val="accent2">
                  <a:lumMod val="75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7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Заокружи слово испред тачног одговора. Која врста шума доминантно расте у климатско-вегетационој зони Копаоника на висини од 500 до 1.000 </a:t>
            </a:r>
            <a:r>
              <a:rPr lang="sr-Latn-RS" sz="17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sr-Cyrl-RS" sz="17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sr-Latn-RS" sz="1800" dirty="0">
              <a:solidFill>
                <a:schemeClr val="accent2">
                  <a:lumMod val="75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7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клека</a:t>
            </a:r>
            <a:endParaRPr lang="sr-Latn-RS" sz="1700" dirty="0">
              <a:solidFill>
                <a:schemeClr val="accent2">
                  <a:lumMod val="75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7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смрча</a:t>
            </a:r>
            <a:endParaRPr lang="sr-Latn-RS" sz="1700" dirty="0">
              <a:solidFill>
                <a:schemeClr val="accent2">
                  <a:lumMod val="75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7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буква</a:t>
            </a:r>
            <a:endParaRPr lang="sr-Latn-RS" sz="1700" dirty="0">
              <a:solidFill>
                <a:schemeClr val="accent2">
                  <a:lumMod val="75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sz="17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г) храст</a:t>
            </a:r>
            <a:r>
              <a:rPr lang="sr-Cyrl-RS" sz="18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															</a:t>
            </a:r>
            <a:r>
              <a:rPr lang="sr-Cyrl-RS" sz="17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 бода)</a:t>
            </a:r>
            <a:endParaRPr lang="sr-Cyrl-RS" sz="1700" dirty="0">
              <a:solidFill>
                <a:schemeClr val="accent2">
                  <a:lumMod val="75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endParaRPr lang="sr-Cyrl-RS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r>
              <a:rPr lang="ru-RU" sz="17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Б) Заокружи појам који је тачан.</a:t>
            </a:r>
          </a:p>
          <a:p>
            <a:r>
              <a:rPr lang="ru-RU" sz="17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Највеће станиште мрког медведа у Србији је планина </a:t>
            </a: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Тара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/ </a:t>
            </a: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Копаоник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	</a:t>
            </a:r>
            <a:r>
              <a:rPr lang="sr-Cyrl-RS" sz="17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бод)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9C3D02-F6E0-406E-B5C8-FB5848CA80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8854" y="2769326"/>
            <a:ext cx="3003674" cy="18026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7DDE054-ADA3-41D0-A0C7-09CC1208B41E}"/>
              </a:ext>
            </a:extLst>
          </p:cNvPr>
          <p:cNvSpPr txBox="1"/>
          <p:nvPr/>
        </p:nvSpPr>
        <p:spPr>
          <a:xfrm>
            <a:off x="1288533" y="1413359"/>
            <a:ext cx="96117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b="1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3.</a:t>
            </a:r>
            <a:endParaRPr lang="sr-Latn-R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47DDE5-2CFF-4688-9CA2-5529AC49EF91}"/>
              </a:ext>
            </a:extLst>
          </p:cNvPr>
          <p:cNvSpPr txBox="1"/>
          <p:nvPr/>
        </p:nvSpPr>
        <p:spPr>
          <a:xfrm>
            <a:off x="1490955" y="4837021"/>
            <a:ext cx="9206916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sr-Cyrl-RS" sz="1600" i="1" kern="100" dirty="0">
                <a:solidFill>
                  <a:srgbClr val="FF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Исход: доводи у везу распрострањеност биљних и животињских врста и физичко-географске карактеристике простора (основни и средњи ниво).</a:t>
            </a:r>
            <a:endParaRPr lang="sr-Latn-RS" sz="1600" i="1" kern="100" dirty="0">
              <a:solidFill>
                <a:srgbClr val="FF99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72888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353A09-240B-49E0-ABBA-F4C83D2BE3FE}"/>
              </a:ext>
            </a:extLst>
          </p:cNvPr>
          <p:cNvSpPr txBox="1"/>
          <p:nvPr/>
        </p:nvSpPr>
        <p:spPr>
          <a:xfrm>
            <a:off x="1449599" y="1898861"/>
            <a:ext cx="923303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Cyrl-RS" sz="17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sr-Cyrl-RS" sz="1700" b="1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рочитај текст о планини Златибор. Пронађи појам који је нетачан и упиши га у табелу. Поред њега упиши одговарајући појам како би тврдња била тачна.</a:t>
            </a:r>
          </a:p>
          <a:p>
            <a:pPr algn="just"/>
            <a:endParaRPr lang="sr-Cyrl-RS" sz="1700" b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7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Златибор је планина која се налази у западном делу Србије. Њен највиши врх је </a:t>
            </a:r>
            <a:r>
              <a:rPr lang="sr-Cyrl-RS" sz="1700" dirty="0" err="1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Цвијићев</a:t>
            </a:r>
            <a:r>
              <a:rPr lang="sr-Cyrl-RS" sz="17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врх. Припада динарским планинама. </a:t>
            </a:r>
            <a:r>
              <a:rPr lang="sr-Cyrl-RS" sz="17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Златибор </a:t>
            </a:r>
            <a:r>
              <a:rPr lang="sr-Cyrl-RS" sz="17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представља национални парк. Најближи већи град је Пријепоље. Најочуванији примерци старих златиборских кућа премештени су из свих села широм Златибора у Сирогојно, где је направљен етно-музеј под ведрим небом.</a:t>
            </a:r>
          </a:p>
          <a:p>
            <a:pPr algn="just"/>
            <a:endParaRPr lang="sr-Latn-R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A45023CF-0173-4B55-8B26-92844396C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5715752"/>
              </p:ext>
            </p:extLst>
          </p:nvPr>
        </p:nvGraphicFramePr>
        <p:xfrm>
          <a:off x="1506193" y="4009187"/>
          <a:ext cx="3774182" cy="146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7091">
                  <a:extLst>
                    <a:ext uri="{9D8B030D-6E8A-4147-A177-3AD203B41FA5}">
                      <a16:colId xmlns:a16="http://schemas.microsoft.com/office/drawing/2014/main" xmlns="" val="55150430"/>
                    </a:ext>
                  </a:extLst>
                </a:gridCol>
                <a:gridCol w="1887091">
                  <a:extLst>
                    <a:ext uri="{9D8B030D-6E8A-4147-A177-3AD203B41FA5}">
                      <a16:colId xmlns:a16="http://schemas.microsoft.com/office/drawing/2014/main" xmlns="" val="1198351120"/>
                    </a:ext>
                  </a:extLst>
                </a:gridCol>
              </a:tblGrid>
              <a:tr h="230898">
                <a:tc>
                  <a:txBody>
                    <a:bodyPr/>
                    <a:lstStyle/>
                    <a:p>
                      <a:pPr algn="ctr"/>
                      <a:r>
                        <a:rPr lang="sr-Cyrl-RS" sz="1800" dirty="0">
                          <a:latin typeface="Palatino Linotype" panose="02040502050505030304" pitchFamily="18" charset="0"/>
                        </a:rPr>
                        <a:t>Нетачан појам</a:t>
                      </a:r>
                      <a:endParaRPr lang="sr-Latn-RS" sz="1800" dirty="0">
                        <a:latin typeface="Palatino Linotype" panose="02040502050505030304" pitchFamily="18" charset="0"/>
                      </a:endParaRP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dirty="0">
                          <a:latin typeface="Palatino Linotype" panose="02040502050505030304" pitchFamily="18" charset="0"/>
                        </a:rPr>
                        <a:t>Тачан појам</a:t>
                      </a:r>
                      <a:endParaRPr lang="sr-Latn-RS" sz="1800" dirty="0">
                        <a:latin typeface="Palatino Linotype" panose="02040502050505030304" pitchFamily="18" charset="0"/>
                      </a:endParaRPr>
                    </a:p>
                  </a:txBody>
                  <a:tcPr marL="91416" marR="91416"/>
                </a:tc>
                <a:extLst>
                  <a:ext uri="{0D108BD9-81ED-4DB2-BD59-A6C34878D82A}">
                    <a16:rowId xmlns:a16="http://schemas.microsoft.com/office/drawing/2014/main" xmlns="" val="209027843"/>
                  </a:ext>
                </a:extLst>
              </a:tr>
              <a:tr h="230898">
                <a:tc>
                  <a:txBody>
                    <a:bodyPr/>
                    <a:lstStyle/>
                    <a:p>
                      <a:endParaRPr lang="sr-Latn-RS" sz="1800" dirty="0">
                        <a:latin typeface="Palatino Linotype" panose="02040502050505030304" pitchFamily="18" charset="0"/>
                      </a:endParaRP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endParaRPr lang="sr-Latn-RS" sz="1800" dirty="0">
                        <a:latin typeface="Palatino Linotype" panose="02040502050505030304" pitchFamily="18" charset="0"/>
                      </a:endParaRPr>
                    </a:p>
                  </a:txBody>
                  <a:tcPr marL="91416" marR="91416"/>
                </a:tc>
                <a:extLst>
                  <a:ext uri="{0D108BD9-81ED-4DB2-BD59-A6C34878D82A}">
                    <a16:rowId xmlns:a16="http://schemas.microsoft.com/office/drawing/2014/main" xmlns="" val="3521920433"/>
                  </a:ext>
                </a:extLst>
              </a:tr>
              <a:tr h="230898">
                <a:tc>
                  <a:txBody>
                    <a:bodyPr/>
                    <a:lstStyle/>
                    <a:p>
                      <a:endParaRPr lang="sr-Latn-RS" sz="1800" dirty="0">
                        <a:latin typeface="Palatino Linotype" panose="02040502050505030304" pitchFamily="18" charset="0"/>
                      </a:endParaRP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endParaRPr lang="sr-Latn-RS" sz="1800" dirty="0">
                        <a:latin typeface="Palatino Linotype" panose="02040502050505030304" pitchFamily="18" charset="0"/>
                      </a:endParaRPr>
                    </a:p>
                  </a:txBody>
                  <a:tcPr marL="91416" marR="91416"/>
                </a:tc>
                <a:extLst>
                  <a:ext uri="{0D108BD9-81ED-4DB2-BD59-A6C34878D82A}">
                    <a16:rowId xmlns:a16="http://schemas.microsoft.com/office/drawing/2014/main" xmlns="" val="933806363"/>
                  </a:ext>
                </a:extLst>
              </a:tr>
              <a:tr h="230898">
                <a:tc>
                  <a:txBody>
                    <a:bodyPr/>
                    <a:lstStyle/>
                    <a:p>
                      <a:endParaRPr lang="sr-Latn-RS" sz="1800" dirty="0">
                        <a:latin typeface="Palatino Linotype" panose="02040502050505030304" pitchFamily="18" charset="0"/>
                      </a:endParaRP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endParaRPr lang="sr-Latn-RS" sz="1800" dirty="0">
                        <a:latin typeface="Palatino Linotype" panose="02040502050505030304" pitchFamily="18" charset="0"/>
                      </a:endParaRPr>
                    </a:p>
                  </a:txBody>
                  <a:tcPr marL="91416" marR="91416"/>
                </a:tc>
                <a:extLst>
                  <a:ext uri="{0D108BD9-81ED-4DB2-BD59-A6C34878D82A}">
                    <a16:rowId xmlns:a16="http://schemas.microsoft.com/office/drawing/2014/main" xmlns="" val="220063176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E67205-A261-411F-B142-53D9014C4D24}"/>
              </a:ext>
            </a:extLst>
          </p:cNvPr>
          <p:cNvSpPr txBox="1"/>
          <p:nvPr/>
        </p:nvSpPr>
        <p:spPr>
          <a:xfrm>
            <a:off x="9468106" y="3832216"/>
            <a:ext cx="121452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7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 бодова)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B348D7-5F8E-4266-9B8C-E0C0D20A20F2}"/>
              </a:ext>
            </a:extLst>
          </p:cNvPr>
          <p:cNvSpPr txBox="1"/>
          <p:nvPr/>
        </p:nvSpPr>
        <p:spPr>
          <a:xfrm>
            <a:off x="1321182" y="1385773"/>
            <a:ext cx="9546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4. </a:t>
            </a:r>
            <a:endParaRPr lang="sr-Latn-R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1C777BF-CB9B-4CCF-BEF7-90705CFE9643}"/>
              </a:ext>
            </a:extLst>
          </p:cNvPr>
          <p:cNvSpPr txBox="1"/>
          <p:nvPr/>
        </p:nvSpPr>
        <p:spPr>
          <a:xfrm>
            <a:off x="5280375" y="4740707"/>
            <a:ext cx="5402257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sr-Cyrl-RS" sz="1600" i="1" kern="100" dirty="0">
                <a:solidFill>
                  <a:srgbClr val="FF99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Исход: класификује облике рељефа на територији Србије и именује репрезентативне (основни ниво).</a:t>
            </a:r>
            <a:endParaRPr lang="sr-Latn-RS" sz="1600" i="1" kern="100" dirty="0">
              <a:solidFill>
                <a:srgbClr val="FF99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11807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876F8B-BA0E-445F-BDCF-018C5F93F5E9}"/>
              </a:ext>
            </a:extLst>
          </p:cNvPr>
          <p:cNvSpPr txBox="1"/>
          <p:nvPr/>
        </p:nvSpPr>
        <p:spPr>
          <a:xfrm>
            <a:off x="1538295" y="1924987"/>
            <a:ext cx="911223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Прочитај текст и одговори на питања.</a:t>
            </a:r>
            <a:endParaRPr lang="sr-Latn-RS" b="1" i="0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0" i="0" dirty="0">
                <a:solidFill>
                  <a:srgbClr val="1D6295"/>
                </a:solidFill>
                <a:effectLst/>
                <a:latin typeface="Palatino Linotype" panose="02040502050505030304" pitchFamily="18" charset="0"/>
              </a:rPr>
              <a:t>Река Лим на југозападу Србије, која извире у Црној Гори и протиче кроз Србију и Босну и Херцеговину, је након поплава средином јануара 2023. године претворена у депонију. Набујала река покупила је отпад са приобаља општина у Црној Гори и Србији кроз које протиче до града Прибоја на југозападу Србије. Сваки дан, радници комуналних предузећа и еколози чамцима су гурали отпад ка обали, вадили га багерима и товарили у камионе. Из Потпећког језера на Лиму </a:t>
            </a:r>
            <a:r>
              <a:rPr lang="ru-RU" sz="1800" b="0" i="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</a:rPr>
              <a:t>у просеку се дневно пунило око 25 камиона разног отпада.</a:t>
            </a:r>
          </a:p>
          <a:p>
            <a:pPr algn="just"/>
            <a:r>
              <a:rPr lang="sr-Latn-R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r-Cyrl-RS" b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Заокружи слово испред тачног одговора. Како се зове последња општина у Србији кроз коју протиче река Лим?</a:t>
            </a:r>
            <a:endParaRPr lang="sr-Cyrl-RS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Прибој; 		б) Нова Варош; 		в) Пријепоље;	 г) Ивањица</a:t>
            </a:r>
            <a:endParaRPr lang="sr-Latn-RS" sz="1800" dirty="0">
              <a:solidFill>
                <a:schemeClr val="accent2">
                  <a:lumMod val="75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Latn-R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0B2CDB-F028-477D-AB0F-24D4DA61C7BC}"/>
              </a:ext>
            </a:extLst>
          </p:cNvPr>
          <p:cNvSpPr txBox="1"/>
          <p:nvPr/>
        </p:nvSpPr>
        <p:spPr>
          <a:xfrm>
            <a:off x="9622099" y="4931292"/>
            <a:ext cx="1028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8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бод)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F6BF035-4831-45F0-96E6-817823D21023}"/>
              </a:ext>
            </a:extLst>
          </p:cNvPr>
          <p:cNvSpPr txBox="1"/>
          <p:nvPr/>
        </p:nvSpPr>
        <p:spPr>
          <a:xfrm>
            <a:off x="1322814" y="1422639"/>
            <a:ext cx="9543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</a:t>
            </a:r>
            <a:r>
              <a:rPr lang="sr-Cyrl-RS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sr-Cyrl-R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r-Cyrl-RS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366578521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8332FC1-D127-4C99-8103-BA70F4865C82}"/>
              </a:ext>
            </a:extLst>
          </p:cNvPr>
          <p:cNvSpPr txBox="1"/>
          <p:nvPr/>
        </p:nvSpPr>
        <p:spPr>
          <a:xfrm>
            <a:off x="1464836" y="2309002"/>
            <a:ext cx="92591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Cyrl-R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Дефиниши два различита узрока </a:t>
            </a:r>
            <a:r>
              <a:rPr lang="sr-Cyrl-RS" kern="1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загађења реке Лим.</a:t>
            </a:r>
          </a:p>
          <a:p>
            <a:pPr algn="just"/>
            <a:endParaRPr lang="sr-Cyrl-RS" kern="100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Очекивани одговори. </a:t>
            </a:r>
            <a:r>
              <a:rPr lang="sr-Cyrl-R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агађење Лима је претежно </a:t>
            </a:r>
            <a:r>
              <a:rPr lang="ru-RU" sz="18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антропогеног порекла </a:t>
            </a:r>
            <a:r>
              <a:rPr lang="ru-RU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настало је због:</a:t>
            </a:r>
            <a:r>
              <a:rPr lang="ru-RU" kern="1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непречишћених </a:t>
            </a:r>
            <a:r>
              <a:rPr lang="ru-RU" sz="18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комуналних отпадних вода</a:t>
            </a:r>
            <a:r>
              <a:rPr lang="ru-RU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18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неадекватног управљања чврстим отпадом</a:t>
            </a:r>
            <a:r>
              <a:rPr lang="ru-RU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18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пољопривредног загађења</a:t>
            </a:r>
            <a:r>
              <a:rPr lang="ru-RU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18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индустријских и рударских активности</a:t>
            </a:r>
            <a:r>
              <a:rPr lang="ru-RU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18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хидротехничких захвата </a:t>
            </a:r>
            <a:r>
              <a:rPr lang="ru-RU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(посебно акумулација и малих хидроелектрана)...</a:t>
            </a:r>
            <a:endParaRPr lang="sr-Latn-RS" sz="1800" dirty="0">
              <a:solidFill>
                <a:schemeClr val="accent2">
                  <a:lumMod val="75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57AA48A-5284-45D8-B465-AD4988EA625E}"/>
              </a:ext>
            </a:extLst>
          </p:cNvPr>
          <p:cNvSpPr txBox="1"/>
          <p:nvPr/>
        </p:nvSpPr>
        <p:spPr>
          <a:xfrm>
            <a:off x="9580200" y="4155660"/>
            <a:ext cx="1028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8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 бода)</a:t>
            </a:r>
          </a:p>
        </p:txBody>
      </p:sp>
    </p:spTree>
    <p:extLst>
      <p:ext uri="{BB962C8B-B14F-4D97-AF65-F5344CB8AC3E}">
        <p14:creationId xmlns:p14="http://schemas.microsoft.com/office/powerpoint/2010/main" xmlns="" val="410911639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328EE7-C434-4F25-8A24-A027C4A39779}"/>
              </a:ext>
            </a:extLst>
          </p:cNvPr>
          <p:cNvSpPr txBox="1"/>
          <p:nvPr/>
        </p:nvSpPr>
        <p:spPr>
          <a:xfrm>
            <a:off x="1459939" y="2413338"/>
            <a:ext cx="92689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Cyrl-RS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Дефиниши две различите последице </a:t>
            </a:r>
            <a:r>
              <a:rPr lang="sr-Cyrl-RS" kern="1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загађења реке Лим.</a:t>
            </a:r>
          </a:p>
          <a:p>
            <a:pPr algn="just"/>
            <a:endParaRPr lang="sr-Cyrl-RS" kern="100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Очекивани одговори.</a:t>
            </a:r>
            <a:r>
              <a:rPr lang="sr-Cyrl-RS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Еколошке последице </a:t>
            </a:r>
            <a:r>
              <a:rPr lang="sr-Cyrl-RS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(смањење </a:t>
            </a:r>
            <a:r>
              <a:rPr lang="sr-Cyrl-RS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биодиверзитета</a:t>
            </a:r>
            <a:r>
              <a:rPr lang="sr-Cyrl-RS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RS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еутрофикација</a:t>
            </a:r>
            <a:r>
              <a:rPr lang="sr-Cyrl-RS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„цветање“ алги, акумулација токсичних материја); </a:t>
            </a:r>
            <a:r>
              <a:rPr lang="sr-Cyrl-RS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Последице по здравље људи </a:t>
            </a:r>
            <a:r>
              <a:rPr lang="sr-Cyrl-RS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(угрожен квалитет воде за пиће); </a:t>
            </a:r>
            <a:r>
              <a:rPr lang="sr-Cyrl-RS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sr-Cyrl-RS" b="1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Социо</a:t>
            </a:r>
            <a:r>
              <a:rPr lang="sr-Cyrl-RS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-економске последице </a:t>
            </a:r>
            <a:r>
              <a:rPr lang="sr-Cyrl-RS" kern="1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(пад рибарства и туризма, проблеми у акумулацијама и хидроенергетици)...</a:t>
            </a:r>
            <a:endParaRPr lang="sr-Latn-RS" dirty="0">
              <a:solidFill>
                <a:schemeClr val="accent2">
                  <a:lumMod val="75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530154-A66D-42CB-9DB7-AE227DC25C48}"/>
              </a:ext>
            </a:extLst>
          </p:cNvPr>
          <p:cNvSpPr txBox="1"/>
          <p:nvPr/>
        </p:nvSpPr>
        <p:spPr>
          <a:xfrm>
            <a:off x="9606318" y="4075330"/>
            <a:ext cx="1028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80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 бода)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58F1FD2-075D-4A62-B91D-C8EABCE26EE8}"/>
              </a:ext>
            </a:extLst>
          </p:cNvPr>
          <p:cNvSpPr txBox="1"/>
          <p:nvPr/>
        </p:nvSpPr>
        <p:spPr>
          <a:xfrm>
            <a:off x="1459939" y="4746894"/>
            <a:ext cx="9268948" cy="68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sr-Cyrl-RS" sz="1800" i="1" kern="100" dirty="0">
                <a:solidFill>
                  <a:srgbClr val="FF99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Исход: препознаје ефекте производње и коришћења различитих извора енергије на квалитет животне средине (основни и средњи).</a:t>
            </a:r>
            <a:endParaRPr lang="sr-Latn-RS" sz="1600" i="1" kern="100" dirty="0">
              <a:solidFill>
                <a:srgbClr val="FF99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12604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Šumadija smeštaj u selima - Smeštaj u Srbiji">
            <a:extLst>
              <a:ext uri="{FF2B5EF4-FFF2-40B4-BE49-F238E27FC236}">
                <a16:creationId xmlns:a16="http://schemas.microsoft.com/office/drawing/2014/main" xmlns="" id="{F89087D3-E8AC-4BC8-84FF-E32AF0891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6701" y="1995351"/>
            <a:ext cx="5902874" cy="332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C0C159-E702-4ED8-8105-873E63DA5BDD}"/>
              </a:ext>
            </a:extLst>
          </p:cNvPr>
          <p:cNvSpPr txBox="1"/>
          <p:nvPr/>
        </p:nvSpPr>
        <p:spPr>
          <a:xfrm>
            <a:off x="1519251" y="2826323"/>
            <a:ext cx="310815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ХВАЛА НА ПАЖЊИ!</a:t>
            </a:r>
          </a:p>
          <a:p>
            <a:pPr algn="ctr"/>
            <a:endParaRPr lang="sr-Cyrl-RS" sz="2000" b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r-Cyrl-R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Желимо вам много успеха у раду!</a:t>
            </a:r>
            <a:endParaRPr lang="sr-Cyrl-RS" sz="2000" dirty="0">
              <a:solidFill>
                <a:schemeClr val="accent2">
                  <a:lumMod val="75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391587932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3812" y="764704"/>
            <a:ext cx="110172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САДРЖАЈИ ТАКМИЧЕЊА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примерени су узрасту ученика и нивоу знања стеченог у наставном процесу и заснивају се на Наставном плану и програму из географије за основну школу и одабраним уџбеницима и наставним средствима за текући разред у којем се такмиче.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теоријског знања (тест) на општинском, окружном/градском такмичењу обухвата градиво редовне наставе до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Седми разред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општинско такмичење – закључно са наставном јединицом Источна Азија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окружно/градско/међуокружно – закључно са наставном јединицом Друштвене одлике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Англоамерике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републичко – комплетно градиво без Поларних области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Исходи и стандарди у географији дефинишу знања, вештине и компетенције које ученици треба да развију на крају одређеног циклуса образовања, са циљем унапређења наставног процеса.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6493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780" y="620688"/>
            <a:ext cx="10801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Примери задатака:</a:t>
            </a:r>
          </a:p>
          <a:p>
            <a:pPr algn="just"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 задатак да лоцирате будућу термоелектрану користећи своје географско знање. </a:t>
            </a:r>
          </a:p>
          <a:p>
            <a:pPr algn="just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А) Близу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 од ових градова бисте лоцирали термоелектрану: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1) Дизелдорф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Талин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3)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Катовице  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Доњецк</a:t>
            </a:r>
          </a:p>
          <a:p>
            <a:pPr lvl="1" algn="just" fontAlgn="base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Б)Објасни зашто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изабрали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 ове градове?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fontAlgn="base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377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780" y="620688"/>
            <a:ext cx="10801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Примери задатака (усмерено ка исходима и стандардима)</a:t>
            </a:r>
          </a:p>
          <a:p>
            <a:pPr algn="just" fontAlgn="base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buAutoNum type="arabicPeriod" startAt="2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Планираш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путовање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возом 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Португалије до Украјине. Током пута примећујеш да се клима, рељеф и густина насељености постепено мењају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карте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А) Одреди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кроз које две климатске области Европе пролазиш током путовања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Б) Наведи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један планински систем и једну велику низију које можеш уочити на том правцу кретања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👉 Средњи ниво - ученик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одређује положај и препознаје просторне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целине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 - уз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помоћ географске карте објашњава специфичности појединих просторних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целина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анализира утицај географске ширине, рељефа и односа копна и мора на климу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215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764" y="260648"/>
            <a:ext cx="115932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задатака (са исказима образовних стандарда по нивоима и примером бодовања)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 НИВО –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препознаје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чита географске и допунске елементе карте</a:t>
            </a:r>
            <a:endParaRPr lang="ru-RU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Планираш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путовање кроз Азију и први пут гледаш карту тог континента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карти пронађи и запиши:</a:t>
            </a:r>
          </a:p>
          <a:p>
            <a:pPr lvl="0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Н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азив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једне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раседне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једне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набране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планине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Централне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Азије.	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иве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једне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реке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морског слива ком припада.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Назив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једног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ивичног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једног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међуострвског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3x1=3)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СРЕДЊИ НИВО -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одређује положај места и тачака на географској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Твоје путовање почиње у Индији, а завршава се у Кини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карти одреди: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 делу Азије се налазе Индија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Кина и са којим државама се граниче.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Који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 објекат (планински систем или пустиња) се налази између њих.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Свој одговор образложи користећи карту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(2x2=4)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НАПРЕДНИ НИВО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доноси закључке о просторним и каузалним везама географских појава на основу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карте</a:t>
            </a:r>
          </a:p>
          <a:p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 путујеш, примећујеш да су градови и насеља углавном смештени у долинама великих река, а да су планинске и пустињске области слабо насељене.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анализе карте: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Објасни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зашто су насеља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најчешће смештена у долинама великих река,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Наведи два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природна фактора који утичу на такав распоред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становништва и објасни њихов утицај.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Latn-R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(2x3=6)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934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35B68E-469A-44DA-92CA-756F06BF60F7}"/>
              </a:ext>
            </a:extLst>
          </p:cNvPr>
          <p:cNvSpPr txBox="1"/>
          <p:nvPr/>
        </p:nvSpPr>
        <p:spPr>
          <a:xfrm>
            <a:off x="1477895" y="2213283"/>
            <a:ext cx="923303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ТАКМИЧЕЊЕ УЧЕНИКА 8. РАЗРЕДА</a:t>
            </a:r>
          </a:p>
          <a:p>
            <a:pPr algn="ctr"/>
            <a:endParaRPr lang="sr-Cyrl-RS" sz="3200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sr-Cyrl-RS" sz="2400" dirty="0" err="1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мср</a:t>
            </a:r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Ивана Ђорђевић</a:t>
            </a:r>
          </a:p>
          <a:p>
            <a:pPr algn="ctr"/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Универзитет у Београду – Географски факултет</a:t>
            </a:r>
          </a:p>
          <a:p>
            <a:pPr algn="ctr"/>
            <a:endParaRPr lang="sr-Cyrl-RS" sz="2400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sr-Cyrl-RS" sz="2400" dirty="0" err="1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мср</a:t>
            </a:r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Његош </a:t>
            </a:r>
            <a:r>
              <a:rPr lang="sr-Cyrl-RS" sz="2400" dirty="0" err="1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Тубић</a:t>
            </a:r>
            <a:endParaRPr lang="sr-Cyrl-RS" sz="2400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Осма београдска гимназија</a:t>
            </a:r>
            <a:endParaRPr lang="sr-Latn-RS" sz="2400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47656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6A6AA3-8661-45CF-A467-52C77D766A19}"/>
              </a:ext>
            </a:extLst>
          </p:cNvPr>
          <p:cNvSpPr txBox="1"/>
          <p:nvPr/>
        </p:nvSpPr>
        <p:spPr>
          <a:xfrm>
            <a:off x="1497485" y="4329486"/>
            <a:ext cx="91938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b="0" i="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</a:rPr>
              <a:t>За припремање ученика за такмичење користити: географску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карту Србије</a:t>
            </a:r>
            <a:r>
              <a:rPr lang="ru-RU" sz="2200" b="0" i="0" dirty="0">
                <a:solidFill>
                  <a:schemeClr val="accent2">
                    <a:lumMod val="75000"/>
                  </a:schemeClr>
                </a:solidFill>
                <a:effectLst/>
                <a:latin typeface="Palatino Linotype" panose="02040502050505030304" pitchFamily="18" charset="0"/>
              </a:rPr>
              <a:t>, уџбенике географије за основну школу и вежбанку са немим картама Србије.</a:t>
            </a:r>
            <a:endParaRPr lang="sr-Latn-RS" sz="2200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9259BB-8A82-4BB2-AD40-2D7E3CCFB8AB}"/>
              </a:ext>
            </a:extLst>
          </p:cNvPr>
          <p:cNvSpPr txBox="1"/>
          <p:nvPr/>
        </p:nvSpPr>
        <p:spPr>
          <a:xfrm>
            <a:off x="1497484" y="1867274"/>
            <a:ext cx="919385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Тест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садржи 20-25 задатака укупне тежине од 100 бодова. Обухвата садржаје редовне наставе, према важећем</a:t>
            </a:r>
            <a:br>
              <a:rPr lang="ru-RU" sz="22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Програму наставе и учења за 8. разред. На тесту се могу наћи задаци са немим картама, графиконима, дијаграмима, шемама, табелама, фотографијама, скицама... На републичком нивоу такмичарски део чине две целине: тест знања (60 бодова) и практични део (40 бодова). </a:t>
            </a:r>
            <a:endParaRPr lang="sr-Latn-RS" sz="2200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5118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E3BD87-AFF9-4F4E-B882-1E0C6C9EAD66}"/>
              </a:ext>
            </a:extLst>
          </p:cNvPr>
          <p:cNvSpPr txBox="1"/>
          <p:nvPr/>
        </p:nvSpPr>
        <p:spPr>
          <a:xfrm>
            <a:off x="1497485" y="2197894"/>
            <a:ext cx="919385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Садржај теста</a:t>
            </a:r>
          </a:p>
          <a:p>
            <a:pPr algn="just"/>
            <a:endParaRPr lang="ru-RU" sz="2200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1. општински ниво: закључно са наставном јединицом 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Природни ресурси и друштвени услови привредног развоја и промене у структури привреде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;</a:t>
            </a:r>
          </a:p>
          <a:p>
            <a:pPr algn="just"/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2. окружни/градски/међуокружни ниво: закључно са наставном јединицом 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Друштвено географске одлике Србије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;</a:t>
            </a:r>
          </a:p>
          <a:p>
            <a:pPr algn="just"/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3. Републички ниво: закључно са наставном јединицом 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Срби у Хрватској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.</a:t>
            </a:r>
            <a:endParaRPr lang="sr-Latn-RS" sz="2200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74131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C71744-F63A-4B10-A34E-83C3B5384786}"/>
              </a:ext>
            </a:extLst>
          </p:cNvPr>
          <p:cNvSpPr txBox="1"/>
          <p:nvPr/>
        </p:nvSpPr>
        <p:spPr>
          <a:xfrm>
            <a:off x="1438445" y="1944174"/>
            <a:ext cx="93119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Репрезентативни</a:t>
            </a:r>
            <a:r>
              <a:rPr lang="sr-Latn-RS" sz="32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примери</a:t>
            </a:r>
            <a:r>
              <a:rPr lang="sr-Latn-RS" sz="32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задатака</a:t>
            </a:r>
            <a:endParaRPr lang="sr-Latn-RS" sz="3200" b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Geografija-Online - Online časovi">
            <a:extLst>
              <a:ext uri="{FF2B5EF4-FFF2-40B4-BE49-F238E27FC236}">
                <a16:creationId xmlns:a16="http://schemas.microsoft.com/office/drawing/2014/main" xmlns="" id="{4B88907C-D291-4B82-A978-E101D0169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6250" y="2635447"/>
            <a:ext cx="2675012" cy="267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ografija – METEOLOGOS">
            <a:extLst>
              <a:ext uri="{FF2B5EF4-FFF2-40B4-BE49-F238E27FC236}">
                <a16:creationId xmlns:a16="http://schemas.microsoft.com/office/drawing/2014/main" xmlns="" id="{ECCE4990-BFEA-43C7-B3A0-892C81470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753" y="2635448"/>
            <a:ext cx="3621823" cy="271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RBIJA fizičko-geograska karta 1:570 000 - BIGZ knjižara">
            <a:extLst>
              <a:ext uri="{FF2B5EF4-FFF2-40B4-BE49-F238E27FC236}">
                <a16:creationId xmlns:a16="http://schemas.microsoft.com/office/drawing/2014/main" xmlns="" id="{459315A0-69F2-4D62-81CF-42A652558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44" t="12381" r="27080" b="11809"/>
          <a:stretch/>
        </p:blipFill>
        <p:spPr bwMode="auto">
          <a:xfrm>
            <a:off x="4765613" y="2519882"/>
            <a:ext cx="1710788" cy="27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648274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World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World maps series, World  presentation (widescreen).potx" id="{6FD2C32E-565A-4F51-8C38-826F1B24AA7D}" vid="{06379D18-BA11-4F05-84DF-EB681B68D4FA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World  presentation (widescreen)</Template>
  <TotalTime>260</TotalTime>
  <Words>946</Words>
  <Application>Microsoft Office PowerPoint</Application>
  <PresentationFormat>Custom</PresentationFormat>
  <Paragraphs>128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World Presentation 16x9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</dc:creator>
  <cp:lastModifiedBy>Windows User</cp:lastModifiedBy>
  <cp:revision>12</cp:revision>
  <dcterms:created xsi:type="dcterms:W3CDTF">2026-02-01T11:29:15Z</dcterms:created>
  <dcterms:modified xsi:type="dcterms:W3CDTF">2026-02-04T11:01:45Z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